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95" r:id="rId2"/>
    <p:sldId id="279" r:id="rId3"/>
    <p:sldId id="284" r:id="rId4"/>
    <p:sldId id="280" r:id="rId5"/>
    <p:sldId id="282" r:id="rId6"/>
    <p:sldId id="294" r:id="rId7"/>
    <p:sldId id="290" r:id="rId8"/>
    <p:sldId id="286" r:id="rId9"/>
    <p:sldId id="285" r:id="rId10"/>
    <p:sldId id="287" r:id="rId11"/>
    <p:sldId id="291" r:id="rId12"/>
    <p:sldId id="289" r:id="rId13"/>
    <p:sldId id="296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98A29-21F9-4D39-86A5-0321F89D2A49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71716-8C39-49DF-88D4-B38B345D613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2497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71716-8C39-49DF-88D4-B38B345D6133}" type="slidenum">
              <a:rPr lang="cs-CZ" smtClean="0"/>
              <a:pPr/>
              <a:t>12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962FC47-1AD7-46AE-97AD-CB7D5015A7EE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D0D35C8-43F6-4BA7-AA9D-F735FA36713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4542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2D0F2C0-953B-492D-A917-69CF3D8E3FB4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064DD38-54DC-4247-8F23-3ABBCC68A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9133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5F46C28-9301-4E0B-9633-116A6759BC3A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F4EC41E-3A80-400F-BABA-AB8C5E2526E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9051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92091AD-8FEF-4217-9409-7764BC47A5DE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4939316-B9F0-47B3-87DF-36BDA405B35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4462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2A2D846-1916-4C1F-A98C-60F43F03B787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402674D-4323-4A7E-A183-88CF34435C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913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AF9809E-4E33-4C3D-B7EA-CA103CAC2274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E821B93-188E-4F78-8729-5D829CA0469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6422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EE5C911-3ECE-4983-BD1C-124CB2CC5B99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23FF7BF-9EA6-4626-9A68-996F4CD7F30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9613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CD37D8B-485E-455E-A6F4-2ADF27C5237E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C400FD3-7306-43D0-B098-A5B5790F4B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6986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9D345AD-DE9A-4619-B838-51D5790365D8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CF95359-0EEF-4377-908C-095C4E57B29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239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ED94D9B-25D7-40C8-82F9-E45F26ACB93F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A143538-D107-41CE-A4B7-CC1FC0AC1C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1090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3A246EE-D4FD-462A-9716-210944940050}" type="datetimeFigureOut">
              <a:rPr lang="cs-CZ"/>
              <a:pPr>
                <a:defRPr/>
              </a:pPr>
              <a:t>24.11.2012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C7E5659-0466-4630-B5BC-5159666FE96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7397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oriz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1E83F5-72BE-49B0-B59B-EF6102BF98E7}" type="datetimeFigureOut">
              <a:rPr lang="cs-CZ">
                <a:latin typeface="Calibri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24.11.2012</a:t>
            </a:fld>
            <a:endParaRPr lang="cs-CZ">
              <a:latin typeface="Calibri" pitchFamily="34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latin typeface="Calibri" pitchFamily="34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C5A5D8-D281-4DC7-A5AF-5073E425AE3D}" type="slidenum">
              <a:rPr lang="cs-CZ">
                <a:latin typeface="Calibri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7845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9%20&#268;j%20-%20Divadlo%20Semafor%20-%20uk&#225;zka.docx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Divadlo Semafor – 1. část</a:t>
            </a:r>
            <a:endParaRPr lang="cs-CZ" sz="4800" b="1" cap="none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Základní škola a Mateřská škola, Liberec, Barvířská 38/6, příspěvková organizace</a:t>
            </a:r>
            <a:endParaRPr lang="cs-CZ" sz="1600" dirty="0">
              <a:solidFill>
                <a:srgbClr val="FFC000"/>
              </a:solidFill>
              <a:latin typeface="Calibri"/>
              <a:cs typeface="Arial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Název :      </a:t>
            </a:r>
            <a:r>
              <a:rPr lang="cs-CZ" sz="1600" b="1" dirty="0" smtClean="0">
                <a:solidFill>
                  <a:srgbClr val="FFC000"/>
                </a:solidFill>
                <a:latin typeface="Calibri"/>
                <a:cs typeface="Arial" charset="0"/>
              </a:rPr>
              <a:t>VY_32_inovace_19 Český jazyk a literatura – Příběh, který nikdy neskončí</a:t>
            </a:r>
          </a:p>
          <a:p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Autor:        Iveta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  <a:cs typeface="Arial" charset="0"/>
              </a:rPr>
              <a:t>Loumová</a:t>
            </a:r>
            <a:endParaRPr lang="cs-CZ" sz="1600" dirty="0" smtClean="0">
              <a:solidFill>
                <a:srgbClr val="FFC000"/>
              </a:solidFill>
              <a:latin typeface="Calibri"/>
              <a:cs typeface="Arial" charset="0"/>
            </a:endParaRPr>
          </a:p>
          <a:p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Období:     </a:t>
            </a:r>
            <a:r>
              <a:rPr lang="cs-CZ" sz="1600" smtClean="0">
                <a:solidFill>
                  <a:srgbClr val="FFC000"/>
                </a:solidFill>
                <a:latin typeface="Calibri"/>
                <a:cs typeface="Arial" charset="0"/>
              </a:rPr>
              <a:t>Květen  2012</a:t>
            </a:r>
            <a:endParaRPr lang="cs-CZ" sz="1600" dirty="0" smtClean="0">
              <a:solidFill>
                <a:srgbClr val="FFC000"/>
              </a:solidFill>
              <a:latin typeface="Calibri"/>
              <a:cs typeface="Arial" charset="0"/>
            </a:endParaRPr>
          </a:p>
          <a:p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Věková skupina:      9. ročník</a:t>
            </a:r>
          </a:p>
          <a:p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Tematická oblast:    </a:t>
            </a:r>
            <a:r>
              <a:rPr lang="cs-CZ" sz="1600" dirty="0">
                <a:solidFill>
                  <a:srgbClr val="FFC000"/>
                </a:solidFill>
                <a:latin typeface="Calibri"/>
                <a:cs typeface="Arial" charset="0"/>
              </a:rPr>
              <a:t>Č</a:t>
            </a:r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eský jazyk a literatura  –  české divadlo </a:t>
            </a:r>
            <a:r>
              <a:rPr lang="cs-CZ" sz="1600" dirty="0">
                <a:solidFill>
                  <a:srgbClr val="FFC000"/>
                </a:solidFill>
                <a:latin typeface="Calibri"/>
                <a:cs typeface="Arial" charset="0"/>
              </a:rPr>
              <a:t>2</a:t>
            </a:r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. poloviny 20. století</a:t>
            </a:r>
          </a:p>
          <a:p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Anotace:    </a:t>
            </a:r>
            <a:r>
              <a:rPr lang="cs-CZ" sz="1600" dirty="0">
                <a:solidFill>
                  <a:srgbClr val="FFC000"/>
                </a:solidFill>
                <a:latin typeface="Calibri"/>
                <a:cs typeface="Arial" charset="0"/>
              </a:rPr>
              <a:t>Představení  problematiky  Divadla Semafor, dvojice  - J. Suchý, J. </a:t>
            </a:r>
            <a:r>
              <a:rPr lang="cs-CZ" sz="1600" dirty="0" err="1">
                <a:solidFill>
                  <a:srgbClr val="FFC000"/>
                </a:solidFill>
                <a:latin typeface="Calibri"/>
                <a:cs typeface="Arial" charset="0"/>
              </a:rPr>
              <a:t>Šlitr</a:t>
            </a:r>
            <a:r>
              <a:rPr lang="cs-CZ" sz="1600" dirty="0">
                <a:solidFill>
                  <a:srgbClr val="FFC000"/>
                </a:solidFill>
                <a:latin typeface="Calibri"/>
                <a:cs typeface="Arial" charset="0"/>
              </a:rPr>
              <a:t>, vysvětlení pojmu nonsens, možnost využití pracovních </a:t>
            </a:r>
            <a:r>
              <a:rPr lang="cs-CZ" sz="1600" dirty="0" smtClean="0">
                <a:solidFill>
                  <a:srgbClr val="FFC000"/>
                </a:solidFill>
                <a:latin typeface="Calibri"/>
                <a:cs typeface="Arial" charset="0"/>
              </a:rPr>
              <a:t>textů</a:t>
            </a:r>
            <a:r>
              <a:rPr lang="cs-CZ" sz="1600" dirty="0">
                <a:solidFill>
                  <a:srgbClr val="FFC000"/>
                </a:solidFill>
                <a:latin typeface="Calibri"/>
                <a:cs typeface="Arial" charset="0"/>
              </a:rPr>
              <a:t>.</a:t>
            </a:r>
          </a:p>
          <a:p>
            <a:endParaRPr lang="cs-CZ" sz="1600" dirty="0">
              <a:solidFill>
                <a:srgbClr val="FFC000"/>
              </a:solidFill>
              <a:latin typeface="Calibri"/>
              <a:cs typeface="Arial" charset="0"/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81128"/>
            <a:ext cx="5603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516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cs-CZ" sz="40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Semafor-osobnosti</a:t>
            </a:r>
            <a:endParaRPr lang="cs-CZ" sz="40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Od </a:t>
            </a:r>
            <a:r>
              <a:rPr lang="cs-CZ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roku 1974 se Suchého komediální partnerkou stává Jitka Molavcová, se kterou J. Suchý pokračuje v podobném humoru jako s J. </a:t>
            </a:r>
            <a:r>
              <a:rPr lang="cs-CZ" sz="3600" b="1" dirty="0" err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Šlitrem</a:t>
            </a:r>
            <a:r>
              <a:rPr lang="cs-CZ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  <a:p>
            <a:pPr marL="0" indent="0">
              <a:buNone/>
            </a:pPr>
            <a:r>
              <a:rPr lang="cs-CZ" sz="3600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JITKA </a:t>
            </a:r>
            <a:r>
              <a:rPr lang="cs-CZ" sz="3600" b="1" u="sng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MOLAVCOVÁ </a:t>
            </a:r>
            <a:r>
              <a:rPr lang="cs-CZ" sz="3600" b="1" dirty="0">
                <a:solidFill>
                  <a:srgbClr val="CC33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cs-CZ" sz="3600" b="1" dirty="0" smtClean="0">
                <a:solidFill>
                  <a:srgbClr val="CC3300"/>
                </a:solidFill>
                <a:latin typeface="Calibri" pitchFamily="34" charset="0"/>
                <a:cs typeface="Calibri" pitchFamily="34" charset="0"/>
              </a:rPr>
              <a:t>1950) </a:t>
            </a:r>
            <a:r>
              <a:rPr lang="cs-CZ" sz="3600" b="1" dirty="0">
                <a:solidFill>
                  <a:srgbClr val="CC3300"/>
                </a:solidFill>
                <a:latin typeface="Calibri" pitchFamily="34" charset="0"/>
                <a:cs typeface="Calibri" pitchFamily="34" charset="0"/>
              </a:rPr>
              <a:t>– zpěvačka, </a:t>
            </a:r>
            <a:r>
              <a:rPr lang="cs-CZ" sz="3600" b="1" dirty="0" smtClean="0">
                <a:solidFill>
                  <a:srgbClr val="CC3300"/>
                </a:solidFill>
                <a:latin typeface="Calibri" pitchFamily="34" charset="0"/>
                <a:cs typeface="Calibri" pitchFamily="34" charset="0"/>
              </a:rPr>
              <a:t>muzikantka, herečka</a:t>
            </a:r>
            <a:endParaRPr lang="cs-CZ" sz="3600" b="1" dirty="0">
              <a:solidFill>
                <a:srgbClr val="CC3300"/>
              </a:solidFill>
              <a:latin typeface="Calibri" pitchFamily="34" charset="0"/>
              <a:cs typeface="Calibri" pitchFamily="34" charset="0"/>
            </a:endParaRPr>
          </a:p>
          <a:p>
            <a:endParaRPr lang="cs-CZ" sz="3200" b="1" dirty="0" smtClean="0">
              <a:solidFill>
                <a:srgbClr val="006600"/>
              </a:solidFill>
              <a:latin typeface="Calibri" pitchFamily="34" charset="0"/>
              <a:cs typeface="Calibri" pitchFamily="34" charset="0"/>
            </a:endParaRPr>
          </a:p>
          <a:p>
            <a:endParaRPr lang="cs-CZ" sz="3200" dirty="0">
              <a:solidFill>
                <a:srgbClr val="006600"/>
              </a:solidFill>
            </a:endParaRPr>
          </a:p>
          <a:p>
            <a:pPr algn="just"/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07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924800" cy="1143000"/>
          </a:xfrm>
        </p:spPr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cs-CZ" sz="40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Semafor-osobnosti</a:t>
            </a:r>
            <a:endParaRPr lang="cs-CZ" sz="40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95536" y="1196752"/>
            <a:ext cx="8568952" cy="2376264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cs-CZ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 roce 1967 se v Semaforu objevila další </a:t>
            </a:r>
            <a:endParaRPr lang="cs-CZ" sz="5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cs-CZ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dvojice - </a:t>
            </a:r>
            <a:r>
              <a:rPr lang="cs-CZ" sz="5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Jiří </a:t>
            </a:r>
            <a:r>
              <a:rPr lang="cs-CZ" sz="5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Grossmann a Miloslav Šimek. </a:t>
            </a:r>
            <a:endParaRPr lang="cs-CZ" sz="51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cs-CZ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Jejich </a:t>
            </a:r>
            <a:r>
              <a:rPr lang="cs-CZ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tvorba </a:t>
            </a:r>
            <a:r>
              <a:rPr lang="cs-CZ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byla </a:t>
            </a:r>
            <a:r>
              <a:rPr lang="cs-CZ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více povídková než u dvojice </a:t>
            </a:r>
            <a:endParaRPr lang="cs-CZ" sz="5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cs-CZ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Suchý </a:t>
            </a:r>
            <a:r>
              <a:rPr lang="cs-CZ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– </a:t>
            </a:r>
            <a:r>
              <a:rPr lang="cs-CZ" sz="5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Šlitr</a:t>
            </a:r>
            <a:r>
              <a:rPr lang="cs-CZ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 </a:t>
            </a:r>
          </a:p>
          <a:p>
            <a:pPr marL="0" indent="0">
              <a:buNone/>
            </a:pPr>
            <a:endParaRPr lang="cs-CZ" sz="32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cs-CZ" sz="3200" dirty="0" smtClean="0">
              <a:solidFill>
                <a:srgbClr val="006600"/>
              </a:solidFill>
            </a:endParaRPr>
          </a:p>
          <a:p>
            <a:pPr marL="0" indent="0">
              <a:buNone/>
            </a:pPr>
            <a:endParaRPr lang="cs-CZ" sz="3200" dirty="0">
              <a:solidFill>
                <a:srgbClr val="006600"/>
              </a:solidFill>
            </a:endParaRPr>
          </a:p>
          <a:p>
            <a:pPr algn="just"/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C:\Users\Uživatel\AppData\Local\Microsoft\Windows\Temporary Internet Files\Content.IE5\8ULNU0F9\MC90035434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891" y="3103816"/>
            <a:ext cx="3918109" cy="375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67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 Divadlo Semafor - tvorba</a:t>
            </a:r>
            <a:endParaRPr lang="cs-CZ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5141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Kabaret: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 JONÁŠ A TINGL TANGL (1962 )</a:t>
            </a:r>
          </a:p>
          <a:p>
            <a:pPr marL="0" indent="0">
              <a:buNone/>
            </a:pP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Muzikál: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 DOBŘE PLACENÁ PROCHÁZKA</a:t>
            </a:r>
          </a:p>
          <a:p>
            <a:pPr marL="0" indent="0">
              <a:buNone/>
            </a:pP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Filmový muzikál: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KDYBY TISÍC KLARINETŮ</a:t>
            </a:r>
          </a:p>
          <a:p>
            <a:pPr marL="0" indent="0">
              <a:buNone/>
            </a:pPr>
            <a:r>
              <a:rPr lang="cs-CZ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Hra</a:t>
            </a: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 KYTICE  (r. 1972 – až 600 repríz )</a:t>
            </a:r>
          </a:p>
          <a:p>
            <a:pPr marL="0" indent="0">
              <a:buNone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Dvojice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GROSSMANN a ŠIMEK  - </a:t>
            </a: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soubory povídek</a:t>
            </a:r>
          </a:p>
          <a:p>
            <a:pPr marL="0" indent="0">
              <a:buNone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BESÍDKA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ŽÁKŮ ZVLÁŠTNÍ ŠKOLY  (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1969)</a:t>
            </a:r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54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Zástupný symbol pro obsah 5"/>
          <p:cNvSpPr>
            <a:spLocks noGrp="1"/>
          </p:cNvSpPr>
          <p:nvPr>
            <p:ph idx="4294967295"/>
          </p:nvPr>
        </p:nvSpPr>
        <p:spPr>
          <a:xfrm>
            <a:off x="395536" y="404665"/>
            <a:ext cx="8319839" cy="256267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1400" dirty="0" smtClean="0">
                <a:latin typeface="Calibri" pitchFamily="34" charset="0"/>
                <a:cs typeface="Calibri" pitchFamily="34" charset="0"/>
              </a:rPr>
              <a:t>Zdroj použité literatury: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VIEWEGHOVÁ</a:t>
            </a:r>
            <a:r>
              <a:rPr lang="cs-CZ" sz="1400" dirty="0"/>
              <a:t>, </a:t>
            </a:r>
            <a:r>
              <a:rPr lang="cs-CZ" sz="1400" dirty="0" err="1"/>
              <a:t>Thea</a:t>
            </a:r>
            <a:r>
              <a:rPr lang="cs-CZ" sz="1400" dirty="0"/>
              <a:t>. </a:t>
            </a:r>
            <a:r>
              <a:rPr lang="cs-CZ" sz="1400" i="1" dirty="0"/>
              <a:t>Čítanka pro 8. ročník ZŠ nebo tercie VG</a:t>
            </a:r>
            <a:r>
              <a:rPr lang="cs-CZ" sz="1400" dirty="0"/>
              <a:t>. Brno: Nová škola, s.r.o., 2009. ISBN 80-7289-110-3. </a:t>
            </a:r>
            <a:endParaRPr lang="cs-CZ" sz="1400" dirty="0">
              <a:solidFill>
                <a:prstClr val="black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/>
              <a:t> Z dílny malých scén. Praha: Mladá fronta, 1989. ISBN 23-089-89.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/>
              <a:t>KLAPETEK, PhDr. Pavel a Dr. František MOURYC. Já, písnička 2 : zpěvník pro </a:t>
            </a:r>
            <a:r>
              <a:rPr lang="cs-CZ" sz="1400" dirty="0" smtClean="0"/>
              <a:t>žáky </a:t>
            </a:r>
            <a:r>
              <a:rPr lang="cs-CZ" sz="1400" dirty="0"/>
              <a:t>základních škol pro 5.-9.třídu. Cheb: Music Cheb, 1999, s. 50. ISBN </a:t>
            </a:r>
            <a:r>
              <a:rPr lang="cs-CZ" sz="1400" dirty="0" smtClean="0"/>
              <a:t>80-85925-02-8</a:t>
            </a:r>
            <a:r>
              <a:rPr lang="cs-CZ" sz="1400" dirty="0"/>
              <a:t>. </a:t>
            </a:r>
            <a:endParaRPr lang="cs-CZ" sz="1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95536" y="2459216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Zdroj </a:t>
            </a:r>
            <a:r>
              <a:rPr lang="cs-CZ" sz="1400" dirty="0"/>
              <a:t>obrázků: </a:t>
            </a:r>
          </a:p>
          <a:p>
            <a:r>
              <a:rPr lang="cs-CZ" sz="1400" dirty="0"/>
              <a:t>Galerie Microsoft Office</a:t>
            </a:r>
          </a:p>
        </p:txBody>
      </p:sp>
    </p:spTree>
    <p:extLst>
      <p:ext uri="{BB962C8B-B14F-4D97-AF65-F5344CB8AC3E}">
        <p14:creationId xmlns:p14="http://schemas.microsoft.com/office/powerpoint/2010/main" val="29608738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           </a:t>
            </a:r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</a:t>
            </a:r>
            <a:endParaRPr lang="cs-CZ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251520" y="2060849"/>
            <a:ext cx="4896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dirty="0">
                <a:latin typeface="Calibri" pitchFamily="34" charset="0"/>
                <a:cs typeface="Calibri" pitchFamily="34" charset="0"/>
              </a:rPr>
              <a:t>Současné působiště divadla Semafor v Dejvické 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ulici </a:t>
            </a:r>
          </a:p>
          <a:p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v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Dejvicích (Praha 9)</a:t>
            </a:r>
          </a:p>
        </p:txBody>
      </p:sp>
      <p:pic>
        <p:nvPicPr>
          <p:cNvPr id="7" name="Picture 2" descr="C:\Users\Uživatel\AppData\Local\Microsoft\Windows\Temporary Internet Files\Content.IE5\UMSQV6I2\MC90029589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664" y="3700518"/>
            <a:ext cx="3024336" cy="315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50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         </a:t>
            </a:r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</a:t>
            </a:r>
            <a:endParaRPr lang="cs-CZ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3600" b="1" u="sng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JIŘÍ SUCHÝ </a:t>
            </a:r>
            <a:r>
              <a:rPr lang="cs-CZ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-  </a:t>
            </a:r>
            <a:r>
              <a:rPr lang="cs-CZ" sz="36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cs-CZ" sz="3600" b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1931)  </a:t>
            </a:r>
            <a:r>
              <a:rPr lang="cs-CZ" sz="36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- básník, textař, </a:t>
            </a:r>
            <a:r>
              <a:rPr lang="cs-CZ" sz="3600" b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hudebník, spisovatel</a:t>
            </a:r>
            <a:r>
              <a:rPr lang="cs-CZ" sz="36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, výtvarník </a:t>
            </a:r>
            <a:endParaRPr lang="cs-CZ" sz="3600" b="1" dirty="0" smtClean="0">
              <a:solidFill>
                <a:srgbClr val="0066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cs-CZ" sz="3600" b="1" u="sng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JUDr</a:t>
            </a:r>
            <a:r>
              <a:rPr lang="cs-CZ" sz="3600" b="1" u="sng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 JIŘÍ ŠLITR</a:t>
            </a:r>
            <a:r>
              <a:rPr lang="cs-CZ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</a:t>
            </a:r>
            <a:r>
              <a:rPr lang="cs-CZ" sz="3600" b="1" dirty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(1924 – 1969 ) </a:t>
            </a:r>
          </a:p>
          <a:p>
            <a:pPr marL="0" indent="0">
              <a:buNone/>
            </a:pPr>
            <a:r>
              <a:rPr lang="cs-CZ" sz="3600" b="1" dirty="0" smtClean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klavírista</a:t>
            </a:r>
            <a:r>
              <a:rPr lang="cs-CZ" sz="3600" b="1" dirty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cs-CZ" sz="3600" b="1" dirty="0" smtClean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skladatel, herec </a:t>
            </a:r>
            <a:r>
              <a:rPr lang="cs-CZ" sz="3600" b="1" dirty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, grafik,  kreslíř</a:t>
            </a:r>
          </a:p>
          <a:p>
            <a:pPr marL="0" indent="0">
              <a:buNone/>
            </a:pPr>
            <a:r>
              <a:rPr lang="cs-CZ" sz="3600" b="1" dirty="0">
                <a:latin typeface="Calibri" pitchFamily="34" charset="0"/>
                <a:cs typeface="Calibri" pitchFamily="34" charset="0"/>
              </a:rPr>
              <a:t>    </a:t>
            </a:r>
            <a:r>
              <a:rPr lang="cs-CZ" sz="3600" b="1" i="1" dirty="0" smtClean="0">
                <a:latin typeface="Calibri" pitchFamily="34" charset="0"/>
                <a:cs typeface="Calibri" pitchFamily="34" charset="0"/>
              </a:rPr>
              <a:t>otrava </a:t>
            </a:r>
            <a:r>
              <a:rPr lang="cs-CZ" sz="3600" b="1" i="1" dirty="0">
                <a:latin typeface="Calibri" pitchFamily="34" charset="0"/>
                <a:cs typeface="Calibri" pitchFamily="34" charset="0"/>
              </a:rPr>
              <a:t>svítiplynem </a:t>
            </a:r>
          </a:p>
          <a:p>
            <a:endParaRPr lang="cs-CZ" sz="3200" dirty="0" smtClean="0">
              <a:solidFill>
                <a:srgbClr val="006600"/>
              </a:solidFill>
            </a:endParaRPr>
          </a:p>
          <a:p>
            <a:endParaRPr lang="cs-CZ" sz="3200" dirty="0">
              <a:solidFill>
                <a:srgbClr val="006600"/>
              </a:solidFill>
            </a:endParaRPr>
          </a:p>
          <a:p>
            <a:pPr algn="just"/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C:\Users\Uživatel\AppData\Local\Microsoft\Windows\Temporary Internet Files\Content.IE5\EKI5L4ZD\MC90033404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625" y="4705842"/>
            <a:ext cx="2893375" cy="215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90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         </a:t>
            </a:r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</a:t>
            </a:r>
            <a:endParaRPr lang="cs-CZ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Název divadla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je de facto akronym, který byl původně odvozen od slov </a:t>
            </a:r>
            <a:r>
              <a:rPr lang="cs-CZ" sz="32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SE</a:t>
            </a:r>
            <a:r>
              <a:rPr lang="cs-CZ" sz="3200" b="1" dirty="0" err="1">
                <a:latin typeface="Calibri" pitchFamily="34" charset="0"/>
                <a:cs typeface="Calibri" pitchFamily="34" charset="0"/>
              </a:rPr>
              <a:t>dm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32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MA</a:t>
            </a:r>
            <a:r>
              <a:rPr lang="cs-CZ" sz="3200" b="1" dirty="0" err="1">
                <a:latin typeface="Calibri" pitchFamily="34" charset="0"/>
                <a:cs typeface="Calibri" pitchFamily="34" charset="0"/>
              </a:rPr>
              <a:t>lých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32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FOR</a:t>
            </a:r>
            <a:r>
              <a:rPr lang="cs-CZ" sz="3200" b="1" dirty="0" err="1" smtClean="0">
                <a:latin typeface="Calibri" pitchFamily="34" charset="0"/>
                <a:cs typeface="Calibri" pitchFamily="34" charset="0"/>
              </a:rPr>
              <a:t>em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467544" y="3140968"/>
            <a:ext cx="8280920" cy="30243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cs-CZ" sz="28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AKRONYM</a:t>
            </a:r>
            <a:r>
              <a:rPr lang="cs-CZ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cs-CZ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cs-CZ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slovo </a:t>
            </a:r>
            <a:r>
              <a:rPr lang="cs-CZ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pochází z řečtiny – </a:t>
            </a:r>
            <a:r>
              <a:rPr lang="cs-CZ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je </a:t>
            </a:r>
            <a:r>
              <a:rPr lang="cs-CZ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druh zkratky, která nebývá – na rozdíl od </a:t>
            </a:r>
            <a:r>
              <a:rPr lang="cs-CZ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běžných </a:t>
            </a:r>
            <a:r>
              <a:rPr lang="cs-CZ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zkratek – hláskována a lze ji tedy přečíst jako jedno slovo, potažmo i skloňovat. Stejně jako ostatní zkratky vzniká zpravidla spojením počátečních písmen několika </a:t>
            </a:r>
            <a:r>
              <a:rPr lang="cs-CZ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slov.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5148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         </a:t>
            </a:r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 </a:t>
            </a:r>
            <a:r>
              <a:rPr lang="cs-CZ" sz="44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cs-CZ" sz="44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</a:br>
            <a:r>
              <a:rPr lang="cs-CZ" sz="4400" b="1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              </a:t>
            </a:r>
            <a:endParaRPr lang="cs-CZ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Název měl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vyjadřovat původní úmysl zakladatelů věnovat se co nejširšímu spektru uměleckých žánrů, těmito formami 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byly: </a:t>
            </a: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film, poezie, jazz, loutky, tanec, výtvarné umění a hudební </a:t>
            </a:r>
            <a:r>
              <a:rPr lang="cs-CZ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komedie.</a:t>
            </a:r>
            <a:endParaRPr lang="cs-CZ" sz="32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2" descr="C:\Users\Uživatel\AppData\Local\Microsoft\Windows\Temporary Internet Files\Content.IE5\EKI5L4ZD\MP90043101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37112"/>
            <a:ext cx="1495028" cy="22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živatel\AppData\Local\Microsoft\Windows\Temporary Internet Files\Content.IE5\KSR75ABY\MC90043011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136" y="4583111"/>
            <a:ext cx="1457325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živatel\AppData\Local\Microsoft\Windows\Temporary Internet Files\Content.IE5\8ULNU0F9\MC90005513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461" y="4369330"/>
            <a:ext cx="1641424" cy="238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živatel\AppData\Local\Microsoft\Windows\Temporary Internet Files\Content.IE5\UMSQV6I2\MC90023344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39088"/>
            <a:ext cx="1536071" cy="244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živatel\AppData\Local\Microsoft\Windows\Temporary Internet Files\Content.IE5\UMSQV6I2\MC900089798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473107"/>
            <a:ext cx="1813255" cy="176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53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         </a:t>
            </a:r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 </a:t>
            </a:r>
            <a:r>
              <a:rPr lang="cs-CZ" sz="44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cs-CZ" sz="44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</a:br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               Pracovní listy</a:t>
            </a:r>
            <a:endParaRPr lang="cs-CZ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514350" indent="-514350" algn="just">
              <a:buClr>
                <a:srgbClr val="FF0000"/>
              </a:buClr>
              <a:buAutoNum type="arabicPeriod"/>
            </a:pPr>
            <a:r>
              <a:rPr lang="cs-CZ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Jaká kuriózní jídla  se v ukázce objevují?</a:t>
            </a:r>
          </a:p>
          <a:p>
            <a:pPr marL="0" indent="0" algn="just">
              <a:buNone/>
            </a:pPr>
            <a:r>
              <a:rPr lang="cs-CZ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2.   </a:t>
            </a: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Najděte nesmyslné příklady slov, situací.</a:t>
            </a:r>
          </a:p>
          <a:p>
            <a:pPr marL="0" indent="0" algn="just">
              <a:buNone/>
            </a:pPr>
            <a:r>
              <a:rPr lang="cs-CZ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3.   Jaký je úkol divadla ve směru k divákovi?</a:t>
            </a:r>
          </a:p>
          <a:p>
            <a:pPr marL="0" indent="0" algn="just">
              <a:buNone/>
            </a:pPr>
            <a:r>
              <a:rPr lang="cs-CZ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4</a:t>
            </a: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cs-CZ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Co </a:t>
            </a: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bylo hlavní funkcí a prostředkem </a:t>
            </a:r>
            <a:endParaRPr lang="cs-CZ" sz="32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cs-CZ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divadla </a:t>
            </a:r>
            <a:r>
              <a:rPr lang="cs-CZ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Semafor?</a:t>
            </a:r>
          </a:p>
        </p:txBody>
      </p:sp>
      <p:pic>
        <p:nvPicPr>
          <p:cNvPr id="3074" name="Picture 2" descr="C:\Users\Uživatel\AppData\Local\Microsoft\Windows\Temporary Internet Files\Content.IE5\1NGIJL8T\MM90004372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2567"/>
            <a:ext cx="1715072" cy="209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živatel\AppData\Local\Microsoft\Windows\Temporary Internet Files\Content.IE5\4RYR2SCC\MM900043715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762567"/>
            <a:ext cx="1777707" cy="222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živatel\AppData\Local\Microsoft\Windows\Temporary Internet Files\Content.IE5\XP98KUCS\MM900043720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81128"/>
            <a:ext cx="1926034" cy="237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živatel\AppData\Local\Microsoft\Windows\Temporary Internet Files\Content.IE5\0MX729P7\MM900043716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695764"/>
            <a:ext cx="1800200" cy="229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42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         </a:t>
            </a:r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</a:t>
            </a:r>
            <a:endParaRPr lang="cs-CZ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b="1" u="sng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Práce s ukázkou písně (text) – význam slov</a:t>
            </a:r>
          </a:p>
          <a:p>
            <a:pPr marL="0" indent="0">
              <a:buNone/>
            </a:pPr>
            <a:r>
              <a:rPr lang="cs-CZ" sz="3200" b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            Představte </a:t>
            </a:r>
            <a:r>
              <a:rPr lang="cs-CZ" sz="32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si, představte si,</a:t>
            </a:r>
          </a:p>
          <a:p>
            <a:pPr marL="0" indent="0">
              <a:buNone/>
            </a:pPr>
            <a:r>
              <a:rPr lang="cs-CZ" sz="3200" b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            co </a:t>
            </a:r>
            <a:r>
              <a:rPr lang="cs-CZ" sz="32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jsem měl dnes k </a:t>
            </a:r>
            <a:r>
              <a:rPr lang="cs-CZ" sz="3200" b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obědu. </a:t>
            </a:r>
            <a:endParaRPr lang="cs-CZ" sz="3200" b="1" dirty="0">
              <a:solidFill>
                <a:srgbClr val="006600"/>
              </a:solidFill>
              <a:latin typeface="Calibri" pitchFamily="34" charset="0"/>
              <a:cs typeface="Calibri" pitchFamily="34" charset="0"/>
            </a:endParaRPr>
          </a:p>
          <a:p>
            <a:endParaRPr lang="cs-CZ" sz="3200" dirty="0">
              <a:solidFill>
                <a:srgbClr val="006600"/>
              </a:solidFill>
            </a:endParaRPr>
          </a:p>
          <a:p>
            <a:pPr algn="just"/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27584" y="3501008"/>
            <a:ext cx="66247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BLINČIKY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- tenoučké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palačinky, plněné mletým masem, navrch ještě osmažené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cs-CZ" sz="2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PIROŽKY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– pečivo plněné masem</a:t>
            </a:r>
          </a:p>
          <a:p>
            <a:r>
              <a:rPr lang="cs-CZ" sz="2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KARTOFĚLY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– brambory ( z němčiny )</a:t>
            </a:r>
          </a:p>
          <a:p>
            <a:r>
              <a:rPr lang="cs-CZ" sz="28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SVINČIKY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- vepřové</a:t>
            </a:r>
            <a:endParaRPr lang="cs-CZ" sz="2800" b="1" dirty="0">
              <a:latin typeface="Calibri" pitchFamily="34" charset="0"/>
              <a:cs typeface="Calibri" pitchFamily="34" charset="0"/>
            </a:endParaRPr>
          </a:p>
          <a:p>
            <a:r>
              <a:rPr lang="cs-CZ" sz="28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ŽINCICA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 -  tradiční slovenský nápoj z ovčího mléka podobný 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kefíru</a:t>
            </a:r>
            <a:endParaRPr lang="cs-CZ" sz="28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23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         </a:t>
            </a:r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</a:t>
            </a:r>
            <a:endParaRPr lang="cs-CZ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99715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cs-CZ" sz="3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 bylo hlavní funkcí a prostředkem divadla Semafor?</a:t>
            </a:r>
          </a:p>
          <a:p>
            <a:pPr marL="0" indent="0" algn="just">
              <a:buNone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Bavit obecenstvo,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nikoli 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vychovávat.</a:t>
            </a:r>
          </a:p>
          <a:p>
            <a:pPr marL="0" indent="0" algn="just">
              <a:buNone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Užití nonsensových postupů </a:t>
            </a:r>
          </a:p>
          <a:p>
            <a:pPr marL="0" indent="0" algn="just">
              <a:buNone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(nonsens – nesmysl)</a:t>
            </a:r>
            <a:endParaRPr lang="cs-CZ" sz="3200" b="1" dirty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 hra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se 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slovy, významem, fantazií</a:t>
            </a:r>
          </a:p>
          <a:p>
            <a:pPr algn="just">
              <a:buFont typeface="Wingdings" pitchFamily="2" charset="2"/>
              <a:buChar char="v"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 hra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se čtenářem a posluchačem </a:t>
            </a:r>
            <a:endParaRPr lang="cs-CZ" sz="3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cs-CZ" sz="3200" b="1" dirty="0">
                <a:latin typeface="Calibri" pitchFamily="34" charset="0"/>
                <a:cs typeface="Calibri" pitchFamily="34" charset="0"/>
              </a:rPr>
              <a:t>Snaha obrodit divadlo návratem pokleslých 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žánrů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( šantánu, cirkusu, kabaretu, revue …)</a:t>
            </a:r>
          </a:p>
          <a:p>
            <a:pPr algn="just">
              <a:buFont typeface="Wingdings" pitchFamily="2" charset="2"/>
              <a:buChar char="v"/>
            </a:pPr>
            <a:endParaRPr lang="cs-CZ" sz="3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v"/>
            </a:pPr>
            <a:endParaRPr lang="cs-CZ" sz="3200" b="1" dirty="0"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sz="4000" b="1" dirty="0" smtClean="0">
                <a:latin typeface="Calibri" pitchFamily="34" charset="0"/>
                <a:cs typeface="Calibri" pitchFamily="34" charset="0"/>
              </a:rPr>
              <a:t>            </a:t>
            </a:r>
            <a:r>
              <a:rPr lang="cs-CZ" sz="44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Divadlo Semafor</a:t>
            </a:r>
            <a:endParaRPr lang="cs-CZ" sz="4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09600" y="1268760"/>
            <a:ext cx="7924800" cy="54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800" b="1" u="sng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Zajímavost k ukázce:</a:t>
            </a:r>
          </a:p>
          <a:p>
            <a:pPr algn="just">
              <a:buFont typeface="Wingdings" pitchFamily="2" charset="2"/>
              <a:buChar char="v"/>
            </a:pP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Písnička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složená na bázi opakovačky </a:t>
            </a:r>
            <a:endParaRPr lang="cs-CZ" sz="2800" b="1" dirty="0" smtClean="0"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cs-CZ" sz="2800" b="1" u="sng" dirty="0" smtClean="0">
                <a:latin typeface="Calibri" pitchFamily="34" charset="0"/>
                <a:cs typeface="Calibri" pitchFamily="34" charset="0"/>
              </a:rPr>
              <a:t> Jó McDonald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ten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si žil, zněla v 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recitálu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Jiřího </a:t>
            </a:r>
            <a:endParaRPr lang="cs-CZ" sz="2800" b="1" dirty="0" smtClean="0"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cs-CZ" sz="2800" b="1" dirty="0" err="1" smtClean="0">
                <a:latin typeface="Calibri" pitchFamily="34" charset="0"/>
                <a:cs typeface="Calibri" pitchFamily="34" charset="0"/>
              </a:rPr>
              <a:t>Šlitra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2800" b="1" u="sng" dirty="0">
                <a:latin typeface="Calibri" pitchFamily="34" charset="0"/>
                <a:cs typeface="Calibri" pitchFamily="34" charset="0"/>
              </a:rPr>
              <a:t>Ďábel z Vinohrad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(1966). </a:t>
            </a:r>
            <a:endParaRPr lang="cs-CZ" sz="28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Finálovou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část textu, výčet </a:t>
            </a:r>
            <a:r>
              <a:rPr lang="cs-CZ" sz="2800" b="1" dirty="0" err="1">
                <a:latin typeface="Calibri" pitchFamily="34" charset="0"/>
                <a:cs typeface="Calibri" pitchFamily="34" charset="0"/>
              </a:rPr>
              <a:t>kuriozních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 jídel, si </a:t>
            </a:r>
            <a:endParaRPr lang="cs-CZ" sz="2800" b="1" dirty="0" smtClean="0"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   Jiří </a:t>
            </a:r>
            <a:r>
              <a:rPr lang="cs-CZ" sz="2800" b="1" dirty="0" err="1">
                <a:latin typeface="Calibri" pitchFamily="34" charset="0"/>
                <a:cs typeface="Calibri" pitchFamily="34" charset="0"/>
              </a:rPr>
              <a:t>Šlitr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 do textu písničky vymyslel sám (což je </a:t>
            </a:r>
            <a:endParaRPr lang="cs-CZ" sz="2800" b="1" dirty="0" smtClean="0"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   ojedinělý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případ, </a:t>
            </a:r>
            <a:r>
              <a:rPr lang="cs-CZ" sz="2800" b="1" dirty="0" err="1">
                <a:latin typeface="Calibri" pitchFamily="34" charset="0"/>
                <a:cs typeface="Calibri" pitchFamily="34" charset="0"/>
              </a:rPr>
              <a:t>Šlitr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 na otázku, zda si napíše 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0" indent="0" algn="just">
              <a:buNone/>
            </a:pPr>
            <a:r>
              <a:rPr lang="cs-CZ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   nějaký text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sám, odpovídal s úsměvem: </a:t>
            </a:r>
            <a:r>
              <a:rPr lang="cs-CZ" sz="2800" b="1" i="1" dirty="0" smtClean="0">
                <a:latin typeface="Calibri" pitchFamily="34" charset="0"/>
                <a:cs typeface="Calibri" pitchFamily="34" charset="0"/>
              </a:rPr>
              <a:t>„Na </a:t>
            </a:r>
            <a:r>
              <a:rPr lang="cs-CZ" sz="2800" b="1" i="1" dirty="0">
                <a:latin typeface="Calibri" pitchFamily="34" charset="0"/>
                <a:cs typeface="Calibri" pitchFamily="34" charset="0"/>
              </a:rPr>
              <a:t>to já </a:t>
            </a:r>
            <a:r>
              <a:rPr lang="cs-CZ" sz="2800" b="1" i="1" dirty="0" smtClean="0">
                <a:latin typeface="Calibri" pitchFamily="34" charset="0"/>
                <a:cs typeface="Calibri" pitchFamily="34" charset="0"/>
              </a:rPr>
              <a:t>   </a:t>
            </a:r>
          </a:p>
          <a:p>
            <a:pPr marL="0" indent="0" algn="just">
              <a:buNone/>
            </a:pPr>
            <a:r>
              <a:rPr lang="cs-CZ" sz="280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2800" b="1" i="1" dirty="0" smtClean="0">
                <a:latin typeface="Calibri" pitchFamily="34" charset="0"/>
                <a:cs typeface="Calibri" pitchFamily="34" charset="0"/>
              </a:rPr>
              <a:t>   mám </a:t>
            </a:r>
            <a:r>
              <a:rPr lang="cs-CZ" sz="2800" b="1" i="1" dirty="0" err="1" smtClean="0">
                <a:latin typeface="Calibri" pitchFamily="34" charset="0"/>
                <a:cs typeface="Calibri" pitchFamily="34" charset="0"/>
              </a:rPr>
              <a:t>zjednanýho</a:t>
            </a:r>
            <a:r>
              <a:rPr lang="cs-CZ" sz="2800" b="1" i="1" smtClean="0">
                <a:latin typeface="Calibri" pitchFamily="34" charset="0"/>
                <a:cs typeface="Calibri" pitchFamily="34" charset="0"/>
              </a:rPr>
              <a:t>…“ 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). </a:t>
            </a:r>
            <a:endParaRPr lang="cs-CZ" sz="28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2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720</TotalTime>
  <Words>708</Words>
  <Application>Microsoft Office PowerPoint</Application>
  <PresentationFormat>Předvádění na obrazovce (4:3)</PresentationFormat>
  <Paragraphs>81</Paragraphs>
  <Slides>13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Horizont</vt:lpstr>
      <vt:lpstr>Divadlo Semafor – 1. část</vt:lpstr>
      <vt:lpstr>              Divadlo Semafor</vt:lpstr>
      <vt:lpstr>            Divadlo Semafor</vt:lpstr>
      <vt:lpstr>            Divadlo Semafor</vt:lpstr>
      <vt:lpstr>            Divadlo Semafor                 </vt:lpstr>
      <vt:lpstr>            Divadlo Semafor                 Pracovní listy</vt:lpstr>
      <vt:lpstr>            Divadlo Semafor</vt:lpstr>
      <vt:lpstr>            Divadlo Semafor</vt:lpstr>
      <vt:lpstr>            Divadlo Semafor</vt:lpstr>
      <vt:lpstr>   Divadlo Semafor-osobnosti</vt:lpstr>
      <vt:lpstr>    Divadlo Semafor-osobnosti</vt:lpstr>
      <vt:lpstr>  Divadlo Semafor - tvorba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Divadlo Semafor - 1. část</dc:title>
  <dc:creator>Nikola</dc:creator>
  <cp:lastModifiedBy>Uživatel</cp:lastModifiedBy>
  <cp:revision>147</cp:revision>
  <dcterms:created xsi:type="dcterms:W3CDTF">2012-04-14T09:12:32Z</dcterms:created>
  <dcterms:modified xsi:type="dcterms:W3CDTF">2012-11-24T16:21:26Z</dcterms:modified>
</cp:coreProperties>
</file>